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Omar Natouf"/>
  <p:cmAuthor clrIdx="1" id="1" initials="" lastIdx="1" name="Shien Sa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089FC7-042A-4CA3-9B30-80D2BE48091D}">
  <a:tblStyle styleId="{10089FC7-042A-4CA3-9B30-80D2BE4809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967964-3204-489D-B581-5057362730D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7-04-28T22:35:19.990">
    <p:pos x="6000" y="0"/>
    <p:text>Sam we need slid on constructibility</p:text>
  </p:cm>
  <p:cm authorId="1" idx="1" dt="2017-04-28T22:35:19.990">
    <p:pos x="6000" y="0"/>
    <p:text>just add some bs. i'm tidying up the report. you're the one talking about it anyway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e09b7f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e09b7f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a3210e15_0_2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a3210e15_0_2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dcd74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dcd74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9e09b7f3_0_4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9e09b7f3_0_4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dd0ff1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dd0ff1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9e09b7f3_0_4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9e09b7f3_0_4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ddd0ff1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ddd0ff1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dd0ff1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dd0ff1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dcd745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dcd745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9e09b7f3_0_3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9e09b7f3_0_3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a3210e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a3210e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Additional vehicular traffic is required at the J St. Bridge near CSU Sacramento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dcd745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dcd745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9e09b7f3_0_2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9e09b7f3_0_2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dd0ff1e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dd0ff1e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dd0ff1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dd0ff1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ddcd745e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ddcd745e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ddd0ff1e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ddd0ff1e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dcd745e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ddcd745e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dcd745e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dcd745e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dcd745e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dcd745e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dcd745e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dcd745e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a3210e1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a3210e1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dcd745e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dcd745e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shear and moment in the critical section of the pylons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dcd745e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dcd745e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edge girder axial forces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capacity 17E10^3 kips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 of </a:t>
            </a:r>
            <a:r>
              <a:rPr lang="en"/>
              <a:t>safety</a:t>
            </a:r>
            <a:r>
              <a:rPr lang="en"/>
              <a:t> 1.1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ddcd745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ddcd745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 axial force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Capacity 2334 kips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r>
              <a:rPr lang="en"/>
              <a:t> factor 1.5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sure about torsions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dd0ff1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dd0ff1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dcd745e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ddcd745e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a3210e1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a3210e1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a3210e15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da3210e15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a3210e15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da3210e15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a3210e15_0_2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a3210e15_0_2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a3210e15_0_2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a3210e15_0_2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a3210e15_0_2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a3210e15_0_2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2518975"/>
            <a:ext cx="3119700" cy="21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529200" y="2518975"/>
            <a:ext cx="5295300" cy="214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5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2448225" y="447900"/>
            <a:ext cx="4247700" cy="42477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2571825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3019425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26323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63238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8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5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7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1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8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9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3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0B1uWApbLaIwXS0NOdVZaVnNCb3M/view" TargetMode="External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311708" y="1261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CE 122/123L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Byzantine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Structural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24"/>
          <p:cNvSpPr txBox="1"/>
          <p:nvPr>
            <p:ph idx="1" type="subTitle"/>
          </p:nvPr>
        </p:nvSpPr>
        <p:spPr>
          <a:xfrm>
            <a:off x="0" y="396237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Yanlong Ma (CEO)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lt1"/>
                </a:solidFill>
              </a:rPr>
              <a:t>Yiqiu Zhang (Principal),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Brian Tam (Estimator), Omar Natouf (Intern), Shien Jinn Sam (Project Engineer),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Quantitative performance comparison and scaling: Materials</a:t>
            </a:r>
            <a:endParaRPr sz="2600"/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25" y="1645575"/>
            <a:ext cx="8004276" cy="30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0" y="3754725"/>
            <a:ext cx="9144000" cy="841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Dive Into The Technical Details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311713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Design Drawings: </a:t>
            </a:r>
            <a:r>
              <a:rPr lang="en">
                <a:solidFill>
                  <a:srgbClr val="FFFFFF"/>
                </a:solidFill>
              </a:rPr>
              <a:t>Deck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1416666"/>
            <a:ext cx="9144000" cy="273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76" y="114775"/>
            <a:ext cx="7471264" cy="50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00" y="176213"/>
            <a:ext cx="7058025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62" y="86288"/>
            <a:ext cx="7298474" cy="49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39"/>
          <p:cNvGraphicFramePr/>
          <p:nvPr/>
        </p:nvGraphicFramePr>
        <p:xfrm>
          <a:off x="1153250" y="79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{10089FC7-042A-4CA3-9B30-80D2BE48091D}</a:tableStyleId>
              </a:tblPr>
              <a:tblGrid>
                <a:gridCol w="1513025"/>
                <a:gridCol w="1443725"/>
                <a:gridCol w="1374425"/>
                <a:gridCol w="2506325"/>
              </a:tblGrid>
              <a:tr h="467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Components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Material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Grade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Notes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2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Slab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Concrete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 ksi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 ratio in the concrete is 2%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 Rebar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 ksi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523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Stringer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A572 (50 ksi)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W30  391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Girder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A572 (50 ksi)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Built up W shape 22”4” Flange, 4”22” Web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1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Edge Girder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A572 (50 ksi)</a:t>
                      </a:r>
                      <a:endParaRPr sz="11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Built up HSS, 12”78”2” for deck #1 - #8, 24”78”2” for deck # 9 - #17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519113"/>
            <a:ext cx="56578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11700" y="189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Pylon</a:t>
            </a:r>
            <a:endParaRPr/>
          </a:p>
        </p:txBody>
      </p:sp>
      <p:graphicFrame>
        <p:nvGraphicFramePr>
          <p:cNvPr id="211" name="Google Shape;211;p41"/>
          <p:cNvGraphicFramePr/>
          <p:nvPr/>
        </p:nvGraphicFramePr>
        <p:xfrm>
          <a:off x="283100" y="917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{10089FC7-042A-4CA3-9B30-80D2BE48091D}</a:tableStyleId>
              </a:tblPr>
              <a:tblGrid>
                <a:gridCol w="2191625"/>
                <a:gridCol w="2191625"/>
                <a:gridCol w="2075500"/>
                <a:gridCol w="2119050"/>
              </a:tblGrid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Pylon (each)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Quantity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Shape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Cone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Height (ft)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228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Length (ft)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236.04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Tilt Angle (Deg)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Bottom Diameter (ft)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Top Diameter (ft)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54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Materials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 (ksi)</a:t>
                      </a:r>
                      <a:endParaRPr sz="1100"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</a:t>
                      </a:r>
                      <a:endParaRPr sz="1100"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Steel ratio is 0.02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Concrete (ksi)</a:t>
                      </a:r>
                      <a:endParaRPr sz="1100"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100"/>
                    </a:p>
                  </a:txBody>
                  <a:tcPr marT="63500" marB="63500" marR="63500" marL="63500" anchor="b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05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Weight (ksi)</a:t>
                      </a:r>
                      <a:endParaRPr sz="1100"/>
                    </a:p>
                  </a:txBody>
                  <a:tcPr marT="63500" marB="63500" marR="63500" marL="63500" anchor="b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4000</a:t>
                      </a:r>
                      <a:endParaRPr sz="1100"/>
                    </a:p>
                  </a:txBody>
                  <a:tcPr marT="63500" marB="63500" marR="63500" marL="63500" anchor="b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00" y="214613"/>
            <a:ext cx="6921675" cy="47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3">
            <a:alphaModFix amt="90000"/>
          </a:blip>
          <a:srcRect b="0" l="25262" r="25262" t="0"/>
          <a:stretch/>
        </p:blipFill>
        <p:spPr>
          <a:xfrm>
            <a:off x="5095775" y="765200"/>
            <a:ext cx="3488700" cy="3507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type="title"/>
          </p:nvPr>
        </p:nvSpPr>
        <p:spPr>
          <a:xfrm>
            <a:off x="339575" y="851900"/>
            <a:ext cx="4756200" cy="3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</a:t>
            </a:r>
            <a:endParaRPr/>
          </a:p>
        </p:txBody>
      </p:sp>
      <p:graphicFrame>
        <p:nvGraphicFramePr>
          <p:cNvPr id="224" name="Google Shape;224;p43"/>
          <p:cNvGraphicFramePr/>
          <p:nvPr/>
        </p:nvGraphicFramePr>
        <p:xfrm>
          <a:off x="378675" y="93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{F9967964-3204-489D-B581-5057362730D4}</a:tableStyleId>
              </a:tblPr>
              <a:tblGrid>
                <a:gridCol w="3105575"/>
                <a:gridCol w="2679950"/>
                <a:gridCol w="2601125"/>
              </a:tblGrid>
              <a:tr h="7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Seven-Wire Strand Cable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Properties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Diameter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15.7 mm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Effective Area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 mm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Grade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270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Tensile Capacity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62.775 ksi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Front Cable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 Strand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2323 ksi</a:t>
                      </a:r>
                      <a:endParaRPr/>
                    </a:p>
                  </a:txBody>
                  <a:tcPr marT="9525" marB="9525" marR="9525" marL="95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Back Cable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127 Strand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7972 ksi</a:t>
                      </a:r>
                      <a:endParaRPr/>
                    </a:p>
                  </a:txBody>
                  <a:tcPr marT="9525" marB="9525" marR="9525" marL="95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Costs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174"/>
            <a:ext cx="8867624" cy="4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425" y="99837"/>
            <a:ext cx="6622650" cy="49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78375"/>
            <a:ext cx="8991600" cy="4299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7"/>
          <p:cNvSpPr txBox="1"/>
          <p:nvPr/>
        </p:nvSpPr>
        <p:spPr>
          <a:xfrm>
            <a:off x="401050" y="249550"/>
            <a:ext cx="6247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Cost Analysis </a:t>
            </a:r>
            <a:endParaRPr b="1"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per square footage of deck: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</a:t>
            </a:r>
            <a:r>
              <a:rPr lang="en"/>
              <a:t>1139.64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152400" y="152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Undeformed Shape</a:t>
            </a:r>
            <a:endParaRPr/>
          </a:p>
        </p:txBody>
      </p:sp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0175"/>
            <a:ext cx="8258950" cy="36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/>
          <p:cNvPicPr preferRelativeResize="0"/>
          <p:nvPr/>
        </p:nvPicPr>
        <p:blipFill rotWithShape="1">
          <a:blip r:embed="rId3">
            <a:alphaModFix/>
          </a:blip>
          <a:srcRect b="0" l="13131" r="13138" t="0"/>
          <a:stretch/>
        </p:blipFill>
        <p:spPr>
          <a:xfrm>
            <a:off x="0" y="0"/>
            <a:ext cx="4034400" cy="40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0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moving loads</a:t>
            </a:r>
            <a:endParaRPr/>
          </a:p>
        </p:txBody>
      </p:sp>
      <p:pic>
        <p:nvPicPr>
          <p:cNvPr id="266" name="Google Shape;2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250" y="-107900"/>
            <a:ext cx="4487626" cy="41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1" title="v_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27" y="10"/>
            <a:ext cx="6857974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1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T=2.23 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2"/>
          <p:cNvPicPr preferRelativeResize="0"/>
          <p:nvPr/>
        </p:nvPicPr>
        <p:blipFill rotWithShape="1">
          <a:blip r:embed="rId3">
            <a:alphaModFix/>
          </a:blip>
          <a:srcRect b="0" l="738" r="729" t="0"/>
          <a:stretch/>
        </p:blipFill>
        <p:spPr>
          <a:xfrm>
            <a:off x="390450" y="1685175"/>
            <a:ext cx="4866726" cy="29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2"/>
          <p:cNvSpPr txBox="1"/>
          <p:nvPr>
            <p:ph type="ctrTitle"/>
          </p:nvPr>
        </p:nvSpPr>
        <p:spPr>
          <a:xfrm>
            <a:off x="390450" y="323300"/>
            <a:ext cx="836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Deformed Shape Deflections </a:t>
            </a:r>
            <a:endParaRPr/>
          </a:p>
        </p:txBody>
      </p:sp>
      <p:pic>
        <p:nvPicPr>
          <p:cNvPr id="279" name="Google Shape;279;p52"/>
          <p:cNvPicPr preferRelativeResize="0"/>
          <p:nvPr/>
        </p:nvPicPr>
        <p:blipFill rotWithShape="1">
          <a:blip r:embed="rId4">
            <a:alphaModFix/>
          </a:blip>
          <a:srcRect b="0" l="13012" r="13012" t="0"/>
          <a:stretch/>
        </p:blipFill>
        <p:spPr>
          <a:xfrm>
            <a:off x="4923950" y="1325000"/>
            <a:ext cx="3925074" cy="34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lin ang="540001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/>
          <p:cNvPicPr preferRelativeResize="0"/>
          <p:nvPr/>
        </p:nvPicPr>
        <p:blipFill rotWithShape="1">
          <a:blip r:embed="rId3">
            <a:alphaModFix/>
          </a:blip>
          <a:srcRect b="0" l="15935" r="15935" t="0"/>
          <a:stretch/>
        </p:blipFill>
        <p:spPr>
          <a:xfrm>
            <a:off x="312275" y="308212"/>
            <a:ext cx="2075552" cy="200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 rotWithShape="1">
          <a:blip r:embed="rId4">
            <a:alphaModFix/>
          </a:blip>
          <a:srcRect b="0" l="21292" r="21298" t="0"/>
          <a:stretch/>
        </p:blipFill>
        <p:spPr>
          <a:xfrm>
            <a:off x="2460239" y="308216"/>
            <a:ext cx="2075557" cy="200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 rotWithShape="1">
          <a:blip r:embed="rId5">
            <a:alphaModFix/>
          </a:blip>
          <a:srcRect b="0" l="21448" r="21448" t="0"/>
          <a:stretch/>
        </p:blipFill>
        <p:spPr>
          <a:xfrm>
            <a:off x="4608210" y="308216"/>
            <a:ext cx="2075548" cy="200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 rotWithShape="1">
          <a:blip r:embed="rId6">
            <a:alphaModFix/>
          </a:blip>
          <a:srcRect b="0" l="20999" r="21005" t="0"/>
          <a:stretch/>
        </p:blipFill>
        <p:spPr>
          <a:xfrm>
            <a:off x="6756171" y="308216"/>
            <a:ext cx="2075558" cy="200635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2518975"/>
            <a:ext cx="62919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Alternatives: An Overview</a:t>
            </a:r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3483175"/>
            <a:ext cx="82830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Mainstream Design Solutions: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Compression Arc			Cable Stayed 			Suspension	 		Truss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3"/>
          <p:cNvPicPr preferRelativeResize="0"/>
          <p:nvPr/>
        </p:nvPicPr>
        <p:blipFill rotWithShape="1">
          <a:blip r:embed="rId3">
            <a:alphaModFix/>
          </a:blip>
          <a:srcRect b="0" l="2489" r="2489" t="0"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3"/>
          <p:cNvSpPr txBox="1"/>
          <p:nvPr>
            <p:ph idx="1" type="body"/>
          </p:nvPr>
        </p:nvSpPr>
        <p:spPr>
          <a:xfrm>
            <a:off x="6274275" y="3186175"/>
            <a:ext cx="2678100" cy="19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Pylon Capacity: 9.6E10</a:t>
            </a:r>
            <a:r>
              <a:rPr baseline="30000" lang="en">
                <a:solidFill>
                  <a:schemeClr val="dk1"/>
                </a:solidFill>
              </a:rPr>
              <a:t>6</a:t>
            </a:r>
            <a:r>
              <a:rPr lang="en">
                <a:solidFill>
                  <a:schemeClr val="dk1"/>
                </a:solidFill>
              </a:rPr>
              <a:t> kips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Factor of safety: 2.3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>
            <p:ph type="title"/>
          </p:nvPr>
        </p:nvSpPr>
        <p:spPr>
          <a:xfrm>
            <a:off x="580250" y="33387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Edge Girder Axial Forces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Capacity: 17E10</a:t>
            </a:r>
            <a:r>
              <a:rPr baseline="30000" lang="en" sz="2000"/>
              <a:t>3</a:t>
            </a:r>
            <a:r>
              <a:rPr lang="en" sz="2000"/>
              <a:t> kips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Factor of safety: 1.1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850"/>
            <a:ext cx="8627800" cy="36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>
            <p:ph type="title"/>
          </p:nvPr>
        </p:nvSpPr>
        <p:spPr>
          <a:xfrm>
            <a:off x="1014599" y="142625"/>
            <a:ext cx="7114800" cy="11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Cable Axial Forces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Capacity 2332 kips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Safety Factor 1.5</a:t>
            </a:r>
            <a:r>
              <a:rPr lang="en"/>
              <a:t> </a:t>
            </a:r>
            <a:endParaRPr/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600" y="1494075"/>
            <a:ext cx="7764399" cy="387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"/>
          <p:cNvSpPr txBox="1"/>
          <p:nvPr>
            <p:ph type="title"/>
          </p:nvPr>
        </p:nvSpPr>
        <p:spPr>
          <a:xfrm>
            <a:off x="339375" y="358250"/>
            <a:ext cx="74673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504C48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Construction of Cable Stay Bridge</a:t>
            </a:r>
            <a:endParaRPr b="1" sz="2300">
              <a:solidFill>
                <a:srgbClr val="504C48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3" name="Google Shape;303;p56"/>
          <p:cNvSpPr txBox="1"/>
          <p:nvPr/>
        </p:nvSpPr>
        <p:spPr>
          <a:xfrm>
            <a:off x="639750" y="1151550"/>
            <a:ext cx="3057900" cy="25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Pylons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Cables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50" y="1151550"/>
            <a:ext cx="5059124" cy="36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10" name="Google Shape;310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589350" y="843375"/>
            <a:ext cx="6883800" cy="16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Proposal: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Cable Stayed Approach</a:t>
            </a:r>
            <a:endParaRPr/>
          </a:p>
        </p:txBody>
      </p:sp>
      <p:sp>
        <p:nvSpPr>
          <p:cNvPr id="129" name="Google Shape;129;p27"/>
          <p:cNvSpPr/>
          <p:nvPr/>
        </p:nvSpPr>
        <p:spPr>
          <a:xfrm>
            <a:off x="0" y="3692275"/>
            <a:ext cx="9144087" cy="1364606"/>
          </a:xfrm>
          <a:custGeom>
            <a:rect b="b" l="l" r="r" t="t"/>
            <a:pathLst>
              <a:path extrusionOk="0" h="72779" w="472807">
                <a:moveTo>
                  <a:pt x="0" y="72779"/>
                </a:moveTo>
                <a:lnTo>
                  <a:pt x="27992" y="46314"/>
                </a:lnTo>
                <a:lnTo>
                  <a:pt x="46313" y="57511"/>
                </a:lnTo>
                <a:lnTo>
                  <a:pt x="86520" y="0"/>
                </a:lnTo>
                <a:lnTo>
                  <a:pt x="153700" y="62600"/>
                </a:lnTo>
                <a:lnTo>
                  <a:pt x="172022" y="21885"/>
                </a:lnTo>
                <a:lnTo>
                  <a:pt x="202559" y="44278"/>
                </a:lnTo>
                <a:lnTo>
                  <a:pt x="233095" y="27483"/>
                </a:lnTo>
                <a:lnTo>
                  <a:pt x="265159" y="44278"/>
                </a:lnTo>
                <a:lnTo>
                  <a:pt x="304347" y="20358"/>
                </a:lnTo>
                <a:lnTo>
                  <a:pt x="358804" y="45805"/>
                </a:lnTo>
                <a:lnTo>
                  <a:pt x="387814" y="18322"/>
                </a:lnTo>
                <a:lnTo>
                  <a:pt x="430056" y="49877"/>
                </a:lnTo>
                <a:lnTo>
                  <a:pt x="472807" y="16286"/>
                </a:lnTo>
              </a:path>
            </a:pathLst>
          </a:cu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8"/>
          <p:cNvPicPr preferRelativeResize="0"/>
          <p:nvPr/>
        </p:nvPicPr>
        <p:blipFill rotWithShape="1">
          <a:blip r:embed="rId3">
            <a:alphaModFix amt="90000"/>
          </a:blip>
          <a:srcRect b="21652" l="0" r="0" t="21652"/>
          <a:stretch/>
        </p:blipFill>
        <p:spPr>
          <a:xfrm>
            <a:off x="0" y="0"/>
            <a:ext cx="9143994" cy="25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Asymmetric-Cable Stayed Solution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33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2539100" y="1439550"/>
            <a:ext cx="3945300" cy="22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Design Considerations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Reliabiliy: A Structural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Perspective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90475" y="108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" sz="2200">
                <a:solidFill>
                  <a:srgbClr val="FFFFFF"/>
                </a:solidFill>
              </a:rPr>
              <a:t>Lighter than most conventional arch and truss designs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" sz="2200">
                <a:solidFill>
                  <a:srgbClr val="FFFFFF"/>
                </a:solidFill>
              </a:rPr>
              <a:t>Greater stiffness than suspension bridges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" sz="2200">
                <a:solidFill>
                  <a:srgbClr val="FFFFFF"/>
                </a:solidFill>
              </a:rPr>
              <a:t>Reduced live load deformations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" sz="2200">
                <a:solidFill>
                  <a:srgbClr val="FFFFFF"/>
                </a:solidFill>
              </a:rPr>
              <a:t>Deck remains only in </a:t>
            </a:r>
            <a:r>
              <a:rPr lang="en" sz="2200">
                <a:solidFill>
                  <a:srgbClr val="FFFFFF"/>
                </a:solidFill>
              </a:rPr>
              <a:t>compression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lang="en" sz="2200">
                <a:solidFill>
                  <a:srgbClr val="FFFFFF"/>
                </a:solidFill>
              </a:rPr>
              <a:t>More flexible than arch and truss bridges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 amt="60000"/>
          </a:blip>
          <a:srcRect b="0" l="27858" r="27858" t="0"/>
          <a:stretch/>
        </p:blipFill>
        <p:spPr>
          <a:xfrm>
            <a:off x="0" y="0"/>
            <a:ext cx="3512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307825"/>
            <a:ext cx="29304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Constructability: An Exercise in Practicality</a:t>
            </a:r>
            <a:endParaRPr sz="2600"/>
          </a:p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-Cable stayed bridges do not require anchorages.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-Temporal supports not required, access to construction not required from beneath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-Bridge decks can have deck sections replaced for widening of traffic lanes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-Higher stiffness than suspension means less aerodynamic profiling to combat wind vibration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 amt="60000"/>
          </a:blip>
          <a:srcRect b="0" l="38415" r="38413" t="0"/>
          <a:stretch/>
        </p:blipFill>
        <p:spPr>
          <a:xfrm>
            <a:off x="0" y="0"/>
            <a:ext cx="35126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 Economics: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Macro and Microscopic Examination</a:t>
            </a:r>
            <a:endParaRPr/>
          </a:p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-Requires less material than most other bridge types. Lower material cost.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-Does not require costly foundation work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-Minimal economic disruption because minimal construction disruption of surrounding area.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-Low environmental study cost because development is not invasive to the river.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